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sldIdLst>
    <p:sldId id="256" r:id="rId2"/>
    <p:sldId id="269" r:id="rId3"/>
    <p:sldId id="257" r:id="rId4"/>
    <p:sldId id="262" r:id="rId5"/>
    <p:sldId id="264" r:id="rId6"/>
    <p:sldId id="270" r:id="rId7"/>
    <p:sldId id="274" r:id="rId8"/>
    <p:sldId id="271" r:id="rId9"/>
    <p:sldId id="273" r:id="rId10"/>
    <p:sldId id="272" r:id="rId11"/>
    <p:sldId id="266" r:id="rId12"/>
    <p:sldId id="259" r:id="rId13"/>
    <p:sldId id="267" r:id="rId14"/>
    <p:sldId id="260" r:id="rId15"/>
    <p:sldId id="261" r:id="rId16"/>
    <p:sldId id="265"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1474" y="5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Status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AF9-40BA-B953-2851CB4C1D0D}"/>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AF9-40BA-B953-2851CB4C1D0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AF9-40BA-B953-2851CB4C1D0D}"/>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AF9-40BA-B953-2851CB4C1D0D}"/>
              </c:ext>
            </c:extLst>
          </c:dPt>
          <c:cat>
            <c:strRef>
              <c:f>Sheet1!$A$2:$A$5</c:f>
              <c:strCache>
                <c:ptCount val="4"/>
                <c:pt idx="0">
                  <c:v>coding</c:v>
                </c:pt>
                <c:pt idx="1">
                  <c:v>report</c:v>
                </c:pt>
                <c:pt idx="2">
                  <c:v>analysis</c:v>
                </c:pt>
                <c:pt idx="3">
                  <c:v>presentation</c:v>
                </c:pt>
              </c:strCache>
            </c:strRef>
          </c:cat>
          <c:val>
            <c:numRef>
              <c:f>Sheet1!$B$2:$B$5</c:f>
              <c:numCache>
                <c:formatCode>General</c:formatCode>
                <c:ptCount val="4"/>
                <c:pt idx="0">
                  <c:v>7.2</c:v>
                </c:pt>
                <c:pt idx="1">
                  <c:v>4.2</c:v>
                </c:pt>
                <c:pt idx="2">
                  <c:v>3.4</c:v>
                </c:pt>
                <c:pt idx="3">
                  <c:v>2.2000000000000002</c:v>
                </c:pt>
              </c:numCache>
            </c:numRef>
          </c:val>
          <c:extLst>
            <c:ext xmlns:c16="http://schemas.microsoft.com/office/drawing/2014/chart" uri="{C3380CC4-5D6E-409C-BE32-E72D297353CC}">
              <c16:uniqueId val="{00000000-AC38-4DB0-A0B7-4536330991E8}"/>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E43E3CC-FE82-4A5E-8DCC-912D9265AC8E}" type="datetimeFigureOut">
              <a:rPr lang="en-US" smtClean="0"/>
              <a:t>5/6/2019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A71CBF-769E-40A0-861E-88E4AAA820EC}"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04392FE-623C-41F4-AE19-E2A994699E51}"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93430BF-24D7-4E77-9898-45A34935B94E}"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228770B-E514-4942-9F6A-0A0826774EF0}"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2525B2-294A-4B0C-904D-C163F21F7B01}"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DE97795-B78A-40A8-831E-2681712341B0}" type="datetime1">
              <a:rPr lang="en-US" smtClean="0"/>
              <a:t>5/6/2019</a:t>
            </a:fld>
            <a:endParaRPr lang="en-US"/>
          </a:p>
        </p:txBody>
      </p:sp>
      <p:sp>
        <p:nvSpPr>
          <p:cNvPr id="6" name="Footer Placeholder 5"/>
          <p:cNvSpPr>
            <a:spLocks noGrp="1"/>
          </p:cNvSpPr>
          <p:nvPr>
            <p:ph type="ftr" sz="quarter" idx="11"/>
          </p:nvPr>
        </p:nvSpPr>
        <p:spPr/>
        <p:txBody>
          <a:bodyPr/>
          <a:lstStyle/>
          <a:p>
            <a:r>
              <a:rPr lang="en-US"/>
              <a:t>Mini Project - ISE66</a:t>
            </a:r>
          </a:p>
        </p:txBody>
      </p:sp>
      <p:sp>
        <p:nvSpPr>
          <p:cNvPr id="7" name="Slide Number Placeholder 6"/>
          <p:cNvSpPr>
            <a:spLocks noGrp="1"/>
          </p:cNvSpPr>
          <p:nvPr>
            <p:ph type="sldNum" sz="quarter" idx="12"/>
          </p:nvPr>
        </p:nvSpPr>
        <p:spPr/>
        <p:txBody>
          <a:bodyPr/>
          <a:lstStyle/>
          <a:p>
            <a:fld id="{3C0F9C3E-79AB-4D1D-AF94-F9B1D785080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E590931-9EC2-4307-BD72-BE501958757F}" type="datetime1">
              <a:rPr lang="en-US" smtClean="0"/>
              <a:t>5/6/2019</a:t>
            </a:fld>
            <a:endParaRPr lang="en-US"/>
          </a:p>
        </p:txBody>
      </p:sp>
      <p:sp>
        <p:nvSpPr>
          <p:cNvPr id="8" name="Footer Placeholder 7"/>
          <p:cNvSpPr>
            <a:spLocks noGrp="1"/>
          </p:cNvSpPr>
          <p:nvPr>
            <p:ph type="ftr" sz="quarter" idx="11"/>
          </p:nvPr>
        </p:nvSpPr>
        <p:spPr/>
        <p:txBody>
          <a:bodyPr/>
          <a:lstStyle/>
          <a:p>
            <a:r>
              <a:rPr lang="en-US"/>
              <a:t>Mini Project - ISE66</a:t>
            </a:r>
          </a:p>
        </p:txBody>
      </p:sp>
      <p:sp>
        <p:nvSpPr>
          <p:cNvPr id="9" name="Slide Number Placeholder 8"/>
          <p:cNvSpPr>
            <a:spLocks noGrp="1"/>
          </p:cNvSpPr>
          <p:nvPr>
            <p:ph type="sldNum" sz="quarter" idx="12"/>
          </p:nvPr>
        </p:nvSpPr>
        <p:spPr/>
        <p:txBody>
          <a:bodyPr/>
          <a:lstStyle/>
          <a:p>
            <a:fld id="{3C0F9C3E-79AB-4D1D-AF94-F9B1D785080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D401DBD-A0DA-45E8-AC73-D4B61AF49F15}" type="datetime1">
              <a:rPr lang="en-US" smtClean="0"/>
              <a:t>5/6/2019</a:t>
            </a:fld>
            <a:endParaRPr lang="en-US"/>
          </a:p>
        </p:txBody>
      </p:sp>
      <p:sp>
        <p:nvSpPr>
          <p:cNvPr id="4" name="Footer Placeholder 3"/>
          <p:cNvSpPr>
            <a:spLocks noGrp="1"/>
          </p:cNvSpPr>
          <p:nvPr>
            <p:ph type="ftr" sz="quarter" idx="11"/>
          </p:nvPr>
        </p:nvSpPr>
        <p:spPr/>
        <p:txBody>
          <a:bodyPr/>
          <a:lstStyle/>
          <a:p>
            <a:r>
              <a:rPr lang="en-US"/>
              <a:t>Mini Project - ISE66</a:t>
            </a:r>
          </a:p>
        </p:txBody>
      </p:sp>
      <p:sp>
        <p:nvSpPr>
          <p:cNvPr id="5" name="Slide Number Placeholder 4"/>
          <p:cNvSpPr>
            <a:spLocks noGrp="1"/>
          </p:cNvSpPr>
          <p:nvPr>
            <p:ph type="sldNum" sz="quarter" idx="12"/>
          </p:nvPr>
        </p:nvSpPr>
        <p:spPr/>
        <p:txBody>
          <a:bodyPr/>
          <a:lstStyle/>
          <a:p>
            <a:fld id="{3C0F9C3E-79AB-4D1D-AF94-F9B1D785080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3D9197-F617-4323-8259-1A17254304E0}" type="datetime1">
              <a:rPr lang="en-US" smtClean="0"/>
              <a:t>5/6/2019</a:t>
            </a:fld>
            <a:endParaRPr lang="en-US"/>
          </a:p>
        </p:txBody>
      </p:sp>
      <p:sp>
        <p:nvSpPr>
          <p:cNvPr id="3" name="Footer Placeholder 2"/>
          <p:cNvSpPr>
            <a:spLocks noGrp="1"/>
          </p:cNvSpPr>
          <p:nvPr>
            <p:ph type="ftr" sz="quarter" idx="11"/>
          </p:nvPr>
        </p:nvSpPr>
        <p:spPr/>
        <p:txBody>
          <a:bodyPr/>
          <a:lstStyle/>
          <a:p>
            <a:r>
              <a:rPr lang="en-US"/>
              <a:t>Mini Project - ISE66</a:t>
            </a:r>
          </a:p>
        </p:txBody>
      </p:sp>
      <p:sp>
        <p:nvSpPr>
          <p:cNvPr id="4" name="Slide Number Placeholder 3"/>
          <p:cNvSpPr>
            <a:spLocks noGrp="1"/>
          </p:cNvSpPr>
          <p:nvPr>
            <p:ph type="sldNum" sz="quarter" idx="12"/>
          </p:nvPr>
        </p:nvSpPr>
        <p:spPr/>
        <p:txBody>
          <a:bodyPr/>
          <a:lstStyle/>
          <a:p>
            <a:fld id="{3C0F9C3E-79AB-4D1D-AF94-F9B1D785080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C7DEC4D-6E8F-42D2-85C4-A06E89850A59}" type="datetime1">
              <a:rPr lang="en-US" smtClean="0"/>
              <a:t>5/6/2019</a:t>
            </a:fld>
            <a:endParaRPr lang="en-US"/>
          </a:p>
        </p:txBody>
      </p:sp>
      <p:sp>
        <p:nvSpPr>
          <p:cNvPr id="6" name="Footer Placeholder 5"/>
          <p:cNvSpPr>
            <a:spLocks noGrp="1"/>
          </p:cNvSpPr>
          <p:nvPr>
            <p:ph type="ftr" sz="quarter" idx="11"/>
          </p:nvPr>
        </p:nvSpPr>
        <p:spPr/>
        <p:txBody>
          <a:bodyPr/>
          <a:lstStyle/>
          <a:p>
            <a:r>
              <a:rPr lang="en-US"/>
              <a:t>Mini Project - ISE66</a:t>
            </a:r>
          </a:p>
        </p:txBody>
      </p:sp>
      <p:sp>
        <p:nvSpPr>
          <p:cNvPr id="7" name="Slide Number Placeholder 6"/>
          <p:cNvSpPr>
            <a:spLocks noGrp="1"/>
          </p:cNvSpPr>
          <p:nvPr>
            <p:ph type="sldNum" sz="quarter" idx="12"/>
          </p:nvPr>
        </p:nvSpPr>
        <p:spPr/>
        <p:txBody>
          <a:bodyPr/>
          <a:lstStyle/>
          <a:p>
            <a:fld id="{3C0F9C3E-79AB-4D1D-AF94-F9B1D785080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FE0BF36-8C32-479F-AA3A-09C6AAF33B5F}" type="datetime1">
              <a:rPr lang="en-US" smtClean="0"/>
              <a:t>5/6/2019</a:t>
            </a:fld>
            <a:endParaRPr lang="en-US"/>
          </a:p>
        </p:txBody>
      </p:sp>
      <p:sp>
        <p:nvSpPr>
          <p:cNvPr id="6" name="Footer Placeholder 5"/>
          <p:cNvSpPr>
            <a:spLocks noGrp="1"/>
          </p:cNvSpPr>
          <p:nvPr>
            <p:ph type="ftr" sz="quarter" idx="11"/>
          </p:nvPr>
        </p:nvSpPr>
        <p:spPr/>
        <p:txBody>
          <a:bodyPr/>
          <a:lstStyle/>
          <a:p>
            <a:r>
              <a:rPr lang="en-US"/>
              <a:t>Mini Project - ISE66</a:t>
            </a:r>
          </a:p>
        </p:txBody>
      </p:sp>
      <p:sp>
        <p:nvSpPr>
          <p:cNvPr id="7" name="Slide Number Placeholder 6"/>
          <p:cNvSpPr>
            <a:spLocks noGrp="1"/>
          </p:cNvSpPr>
          <p:nvPr>
            <p:ph type="sldNum" sz="quarter" idx="12"/>
          </p:nvPr>
        </p:nvSpPr>
        <p:spPr/>
        <p:txBody>
          <a:bodyPr/>
          <a:lstStyle/>
          <a:p>
            <a:fld id="{3C0F9C3E-79AB-4D1D-AF94-F9B1D785080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99439F-F01C-496B-8440-8045ECE3E29B}" type="datetime1">
              <a:rPr lang="en-US" smtClean="0"/>
              <a:t>5/6/2019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Mini Project - ISE66</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0F9C3E-79AB-4D1D-AF94-F9B1D785080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52600"/>
            <a:ext cx="7772400" cy="609600"/>
          </a:xfrm>
        </p:spPr>
        <p:txBody>
          <a:bodyPr>
            <a:noAutofit/>
          </a:bodyPr>
          <a:lstStyle/>
          <a:p>
            <a:r>
              <a:rPr lang="en-US" sz="2800" b="1" dirty="0">
                <a:solidFill>
                  <a:srgbClr val="0000CC"/>
                </a:solidFill>
              </a:rPr>
              <a:t>DEPARTMENT OF INFORMATION SCIENCE &amp; ENGINEERING</a:t>
            </a:r>
          </a:p>
        </p:txBody>
      </p:sp>
      <p:sp>
        <p:nvSpPr>
          <p:cNvPr id="3" name="Subtitle 2"/>
          <p:cNvSpPr>
            <a:spLocks noGrp="1"/>
          </p:cNvSpPr>
          <p:nvPr>
            <p:ph type="subTitle" idx="1"/>
          </p:nvPr>
        </p:nvSpPr>
        <p:spPr>
          <a:xfrm>
            <a:off x="1524000" y="2819400"/>
            <a:ext cx="6400800" cy="1752600"/>
          </a:xfrm>
        </p:spPr>
        <p:txBody>
          <a:bodyPr>
            <a:normAutofit/>
          </a:bodyPr>
          <a:lstStyle/>
          <a:p>
            <a:r>
              <a:rPr lang="en-US" sz="2800" dirty="0">
                <a:solidFill>
                  <a:schemeClr val="accent2">
                    <a:lumMod val="50000"/>
                  </a:schemeClr>
                </a:solidFill>
              </a:rPr>
              <a:t>“</a:t>
            </a:r>
            <a:r>
              <a:rPr lang="en-US" sz="2800" b="1" dirty="0">
                <a:solidFill>
                  <a:schemeClr val="accent2">
                    <a:lumMod val="50000"/>
                  </a:schemeClr>
                </a:solidFill>
              </a:rPr>
              <a:t>VEHICLE TALLY</a:t>
            </a:r>
            <a:r>
              <a:rPr lang="en-US" sz="2800" dirty="0">
                <a:solidFill>
                  <a:schemeClr val="accent2">
                    <a:lumMod val="50000"/>
                  </a:schemeClr>
                </a:solidFill>
              </a:rPr>
              <a:t>”</a:t>
            </a:r>
          </a:p>
        </p:txBody>
      </p:sp>
      <p:sp>
        <p:nvSpPr>
          <p:cNvPr id="4" name="Subtitle 2"/>
          <p:cNvSpPr txBox="1">
            <a:spLocks/>
          </p:cNvSpPr>
          <p:nvPr/>
        </p:nvSpPr>
        <p:spPr>
          <a:xfrm>
            <a:off x="457200" y="4495800"/>
            <a:ext cx="3886200" cy="1828800"/>
          </a:xfrm>
          <a:prstGeom prst="rect">
            <a:avLst/>
          </a:prstGeom>
        </p:spPr>
        <p:txBody>
          <a:bodyPr vert="horz" lIns="91440" tIns="45720" rIns="91440" bIns="45720" rtlCol="0">
            <a:normAutofit/>
          </a:bodyPr>
          <a:lstStyle/>
          <a:p>
            <a:pPr marL="0" marR="0" lvl="0" indent="0" algn="just"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0" i="0" u="none" strike="noStrike" kern="1200" cap="none" spc="0" normalizeH="0" baseline="0" noProof="0" dirty="0">
                <a:ln>
                  <a:noFill/>
                </a:ln>
                <a:effectLst/>
                <a:uLnTx/>
                <a:uFillTx/>
                <a:latin typeface="+mn-lt"/>
                <a:ea typeface="+mn-ea"/>
                <a:cs typeface="+mn-cs"/>
              </a:rPr>
              <a:t>Presentation by,</a:t>
            </a:r>
          </a:p>
          <a:p>
            <a:pPr marL="0" marR="0" lvl="0" indent="0" algn="just" defTabSz="914400" rtl="0" eaLnBrk="1" fontAlgn="auto" latinLnBrk="0" hangingPunct="1">
              <a:lnSpc>
                <a:spcPct val="100000"/>
              </a:lnSpc>
              <a:spcBef>
                <a:spcPct val="20000"/>
              </a:spcBef>
              <a:spcAft>
                <a:spcPts val="0"/>
              </a:spcAft>
              <a:buClrTx/>
              <a:buSzTx/>
              <a:buFont typeface="Arial" pitchFamily="34" charset="0"/>
              <a:buNone/>
              <a:tabLst/>
              <a:defRPr/>
            </a:pPr>
            <a:r>
              <a:rPr lang="en-US" sz="2600" dirty="0">
                <a:solidFill>
                  <a:schemeClr val="accent2">
                    <a:lumMod val="50000"/>
                  </a:schemeClr>
                </a:solidFill>
              </a:rPr>
              <a:t>NAME : Swaraj K S  </a:t>
            </a:r>
          </a:p>
          <a:p>
            <a:pPr marL="0" marR="0" lvl="0" indent="0" algn="just" defTabSz="914400" rtl="0" eaLnBrk="1" fontAlgn="auto" latinLnBrk="0" hangingPunct="1">
              <a:lnSpc>
                <a:spcPct val="100000"/>
              </a:lnSpc>
              <a:spcBef>
                <a:spcPct val="20000"/>
              </a:spcBef>
              <a:spcAft>
                <a:spcPts val="0"/>
              </a:spcAft>
              <a:buClrTx/>
              <a:buSzTx/>
              <a:buFont typeface="Arial" pitchFamily="34" charset="0"/>
              <a:buNone/>
              <a:tabLst/>
              <a:defRPr/>
            </a:pPr>
            <a:r>
              <a:rPr lang="en-US" sz="2600" dirty="0">
                <a:solidFill>
                  <a:schemeClr val="accent2">
                    <a:lumMod val="50000"/>
                  </a:schemeClr>
                </a:solidFill>
              </a:rPr>
              <a:t>USN : 1NH16IS113</a:t>
            </a:r>
            <a:endParaRPr kumimoji="0" lang="en-US" sz="2600" b="0" i="0" u="none" strike="noStrike" kern="1200" cap="none" spc="0" normalizeH="0" baseline="0" noProof="0" dirty="0">
              <a:ln>
                <a:noFill/>
              </a:ln>
              <a:solidFill>
                <a:schemeClr val="accent2">
                  <a:lumMod val="50000"/>
                </a:schemeClr>
              </a:solidFill>
              <a:effectLst/>
              <a:uLnTx/>
              <a:uFillTx/>
              <a:latin typeface="+mn-lt"/>
              <a:ea typeface="+mn-ea"/>
              <a:cs typeface="+mn-cs"/>
            </a:endParaRPr>
          </a:p>
        </p:txBody>
      </p:sp>
      <p:sp>
        <p:nvSpPr>
          <p:cNvPr id="5" name="Subtitle 2"/>
          <p:cNvSpPr txBox="1">
            <a:spLocks/>
          </p:cNvSpPr>
          <p:nvPr/>
        </p:nvSpPr>
        <p:spPr>
          <a:xfrm>
            <a:off x="4953000" y="4495800"/>
            <a:ext cx="3886200" cy="2209800"/>
          </a:xfrm>
          <a:prstGeom prst="rect">
            <a:avLst/>
          </a:prstGeom>
        </p:spPr>
        <p:txBody>
          <a:bodyPr vert="horz" lIns="91440" tIns="45720" rIns="91440" bIns="45720" rtlCol="0">
            <a:normAutofit/>
          </a:bodyPr>
          <a:lstStyle/>
          <a:p>
            <a:pPr marL="0" marR="0" lvl="0" indent="0" algn="just"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0" i="0" u="none" strike="noStrike" kern="1200" cap="none" spc="0" normalizeH="0" baseline="0" noProof="0" dirty="0">
                <a:ln>
                  <a:noFill/>
                </a:ln>
                <a:effectLst/>
                <a:uLnTx/>
                <a:uFillTx/>
                <a:latin typeface="+mn-lt"/>
                <a:ea typeface="+mn-ea"/>
                <a:cs typeface="+mn-cs"/>
              </a:rPr>
              <a:t>Under the Guidance of ,</a:t>
            </a:r>
          </a:p>
          <a:p>
            <a:pPr marL="0" marR="0" lvl="0" indent="0" algn="just"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600" b="0" i="0" u="none" strike="noStrike" kern="1200" cap="none" spc="0" normalizeH="0" baseline="0" noProof="0" dirty="0">
                <a:ln>
                  <a:noFill/>
                </a:ln>
                <a:solidFill>
                  <a:schemeClr val="accent2">
                    <a:lumMod val="50000"/>
                  </a:schemeClr>
                </a:solidFill>
                <a:effectLst/>
                <a:uLnTx/>
                <a:uFillTx/>
                <a:latin typeface="+mn-lt"/>
                <a:ea typeface="+mn-ea"/>
                <a:cs typeface="+mn-cs"/>
              </a:rPr>
              <a:t>Guide Name : </a:t>
            </a:r>
            <a:r>
              <a:rPr kumimoji="0" lang="en-US" sz="2600" b="0" i="0" u="none" strike="noStrike" kern="1200" cap="none" spc="0" normalizeH="0" baseline="0" noProof="0" dirty="0" err="1">
                <a:ln>
                  <a:noFill/>
                </a:ln>
                <a:solidFill>
                  <a:schemeClr val="accent2">
                    <a:lumMod val="50000"/>
                  </a:schemeClr>
                </a:solidFill>
                <a:effectLst/>
                <a:uLnTx/>
                <a:uFillTx/>
                <a:latin typeface="+mn-lt"/>
                <a:ea typeface="+mn-ea"/>
                <a:cs typeface="+mn-cs"/>
              </a:rPr>
              <a:t>Mrs</a:t>
            </a:r>
            <a:r>
              <a:rPr kumimoji="0" lang="en-US" sz="2600" b="0" i="0" u="none" strike="noStrike" kern="1200" cap="none" spc="0" normalizeH="0" baseline="0" noProof="0" dirty="0">
                <a:ln>
                  <a:noFill/>
                </a:ln>
                <a:solidFill>
                  <a:schemeClr val="accent2">
                    <a:lumMod val="50000"/>
                  </a:schemeClr>
                </a:solidFill>
                <a:effectLst/>
                <a:uLnTx/>
                <a:uFillTx/>
                <a:latin typeface="+mn-lt"/>
                <a:ea typeface="+mn-ea"/>
                <a:cs typeface="+mn-cs"/>
              </a:rPr>
              <a:t> </a:t>
            </a:r>
            <a:r>
              <a:rPr kumimoji="0" lang="en-US" sz="2600" b="0" i="0" u="none" strike="noStrike" kern="1200" cap="none" spc="0" normalizeH="0" baseline="0" noProof="0" dirty="0" err="1">
                <a:ln>
                  <a:noFill/>
                </a:ln>
                <a:solidFill>
                  <a:schemeClr val="accent2">
                    <a:lumMod val="50000"/>
                  </a:schemeClr>
                </a:solidFill>
                <a:effectLst/>
                <a:uLnTx/>
                <a:uFillTx/>
                <a:latin typeface="+mn-lt"/>
                <a:ea typeface="+mn-ea"/>
                <a:cs typeface="+mn-cs"/>
              </a:rPr>
              <a:t>Divya</a:t>
            </a:r>
            <a:endParaRPr kumimoji="0" lang="en-US" sz="2600" b="0" i="0" u="none" strike="noStrike" kern="1200" cap="none" spc="0" normalizeH="0" baseline="0" noProof="0" dirty="0">
              <a:ln>
                <a:noFill/>
              </a:ln>
              <a:solidFill>
                <a:schemeClr val="accent2">
                  <a:lumMod val="50000"/>
                </a:schemeClr>
              </a:solidFill>
              <a:effectLst/>
              <a:uLnTx/>
              <a:uFillTx/>
              <a:latin typeface="+mn-lt"/>
              <a:ea typeface="+mn-ea"/>
              <a:cs typeface="+mn-cs"/>
            </a:endParaRPr>
          </a:p>
          <a:p>
            <a:pPr marL="0" marR="0" lvl="0" indent="0" algn="just" defTabSz="914400" rtl="0" eaLnBrk="1" fontAlgn="auto" latinLnBrk="0" hangingPunct="1">
              <a:lnSpc>
                <a:spcPct val="100000"/>
              </a:lnSpc>
              <a:spcBef>
                <a:spcPct val="20000"/>
              </a:spcBef>
              <a:spcAft>
                <a:spcPts val="0"/>
              </a:spcAft>
              <a:buClrTx/>
              <a:buSzTx/>
              <a:buFont typeface="Arial" pitchFamily="34" charset="0"/>
              <a:buNone/>
              <a:tabLst/>
              <a:defRPr/>
            </a:pPr>
            <a:r>
              <a:rPr lang="en-US" sz="2600" dirty="0">
                <a:solidFill>
                  <a:schemeClr val="accent2">
                    <a:lumMod val="50000"/>
                  </a:schemeClr>
                </a:solidFill>
              </a:rPr>
              <a:t>Designation :    </a:t>
            </a:r>
          </a:p>
          <a:p>
            <a:pPr marL="0" marR="0" lvl="0" indent="0" algn="just" defTabSz="914400" rtl="0" eaLnBrk="1" fontAlgn="auto" latinLnBrk="0" hangingPunct="1">
              <a:lnSpc>
                <a:spcPct val="100000"/>
              </a:lnSpc>
              <a:spcBef>
                <a:spcPct val="20000"/>
              </a:spcBef>
              <a:spcAft>
                <a:spcPts val="0"/>
              </a:spcAft>
              <a:buClrTx/>
              <a:buSzTx/>
              <a:buFont typeface="Arial" pitchFamily="34" charset="0"/>
              <a:buNone/>
              <a:tabLst/>
              <a:defRPr/>
            </a:pPr>
            <a:r>
              <a:rPr lang="en-US" sz="2600" dirty="0">
                <a:solidFill>
                  <a:schemeClr val="accent2">
                    <a:lumMod val="50000"/>
                  </a:schemeClr>
                </a:solidFill>
              </a:rPr>
              <a:t>Senior Assistant Professor</a:t>
            </a:r>
          </a:p>
        </p:txBody>
      </p:sp>
      <p:pic>
        <p:nvPicPr>
          <p:cNvPr id="1026" name="Picture 2"/>
          <p:cNvPicPr>
            <a:picLocks noChangeAspect="1" noChangeArrowheads="1"/>
          </p:cNvPicPr>
          <p:nvPr/>
        </p:nvPicPr>
        <p:blipFill>
          <a:blip r:embed="rId2"/>
          <a:srcRect/>
          <a:stretch>
            <a:fillRect/>
          </a:stretch>
        </p:blipFill>
        <p:spPr bwMode="auto">
          <a:xfrm>
            <a:off x="1828800" y="304800"/>
            <a:ext cx="5363308" cy="1143000"/>
          </a:xfrm>
          <a:prstGeom prst="rect">
            <a:avLst/>
          </a:prstGeom>
          <a:noFill/>
          <a:ln w="9525">
            <a:noFill/>
            <a:miter lim="800000"/>
            <a:headEnd/>
            <a:tailEnd/>
          </a:ln>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96D11-2094-4A3E-A724-6F5B086C82C8}"/>
              </a:ext>
            </a:extLst>
          </p:cNvPr>
          <p:cNvSpPr>
            <a:spLocks noGrp="1"/>
          </p:cNvSpPr>
          <p:nvPr>
            <p:ph type="title"/>
          </p:nvPr>
        </p:nvSpPr>
        <p:spPr/>
        <p:txBody>
          <a:bodyPr>
            <a:normAutofit fontScale="90000"/>
          </a:bodyPr>
          <a:lstStyle/>
          <a:p>
            <a:r>
              <a:rPr lang="en-US" dirty="0">
                <a:solidFill>
                  <a:srgbClr val="C00000"/>
                </a:solidFill>
              </a:rPr>
              <a:t>Scope for Improvement</a:t>
            </a:r>
            <a:br>
              <a:rPr lang="en-US" dirty="0">
                <a:solidFill>
                  <a:srgbClr val="C00000"/>
                </a:solidFill>
              </a:rPr>
            </a:br>
            <a:endParaRPr lang="en-IN" dirty="0"/>
          </a:p>
        </p:txBody>
      </p:sp>
      <p:sp>
        <p:nvSpPr>
          <p:cNvPr id="3" name="Content Placeholder 2">
            <a:extLst>
              <a:ext uri="{FF2B5EF4-FFF2-40B4-BE49-F238E27FC236}">
                <a16:creationId xmlns:a16="http://schemas.microsoft.com/office/drawing/2014/main" id="{1C46E5E2-724C-4FE0-A91A-A7A282369575}"/>
              </a:ext>
            </a:extLst>
          </p:cNvPr>
          <p:cNvSpPr>
            <a:spLocks noGrp="1"/>
          </p:cNvSpPr>
          <p:nvPr>
            <p:ph idx="1"/>
          </p:nvPr>
        </p:nvSpPr>
        <p:spPr>
          <a:xfrm>
            <a:off x="457200" y="1600200"/>
            <a:ext cx="8229600" cy="4525963"/>
          </a:xfrm>
        </p:spPr>
        <p:txBody>
          <a:bodyPr/>
          <a:lstStyle/>
          <a:p>
            <a:pPr algn="just"/>
            <a:r>
              <a:rPr lang="en-US" dirty="0">
                <a:latin typeface="Times New Roman" pitchFamily="18" charset="0"/>
                <a:cs typeface="Times New Roman" pitchFamily="18" charset="0"/>
              </a:rPr>
              <a:t>We can make the vehicle count in multiple videos.</a:t>
            </a:r>
          </a:p>
          <a:p>
            <a:pPr algn="just"/>
            <a:endParaRPr lang="en-US" dirty="0">
              <a:latin typeface="Times New Roman" pitchFamily="18" charset="0"/>
              <a:cs typeface="Times New Roman" pitchFamily="18" charset="0"/>
            </a:endParaRPr>
          </a:p>
          <a:p>
            <a:pPr algn="just"/>
            <a:r>
              <a:rPr lang="en-US" dirty="0">
                <a:latin typeface="Times New Roman" pitchFamily="18" charset="0"/>
                <a:cs typeface="Times New Roman" pitchFamily="18" charset="0"/>
              </a:rPr>
              <a:t>Traffic management data can be added </a:t>
            </a:r>
            <a:r>
              <a:rPr lang="en-US" dirty="0"/>
              <a:t>.</a:t>
            </a:r>
          </a:p>
          <a:p>
            <a:endParaRPr lang="en-IN" dirty="0"/>
          </a:p>
        </p:txBody>
      </p:sp>
      <p:sp>
        <p:nvSpPr>
          <p:cNvPr id="4" name="Date Placeholder 3">
            <a:extLst>
              <a:ext uri="{FF2B5EF4-FFF2-40B4-BE49-F238E27FC236}">
                <a16:creationId xmlns:a16="http://schemas.microsoft.com/office/drawing/2014/main" id="{EE6BDBBB-1AB0-4531-A9CE-14BFD91E26B8}"/>
              </a:ext>
            </a:extLst>
          </p:cNvPr>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a:extLst>
              <a:ext uri="{FF2B5EF4-FFF2-40B4-BE49-F238E27FC236}">
                <a16:creationId xmlns:a16="http://schemas.microsoft.com/office/drawing/2014/main" id="{78247BF6-10AA-4404-A723-D4FE014B786D}"/>
              </a:ext>
            </a:extLst>
          </p:cNvPr>
          <p:cNvSpPr>
            <a:spLocks noGrp="1"/>
          </p:cNvSpPr>
          <p:nvPr>
            <p:ph type="ftr" sz="quarter" idx="11"/>
          </p:nvPr>
        </p:nvSpPr>
        <p:spPr/>
        <p:txBody>
          <a:bodyPr/>
          <a:lstStyle/>
          <a:p>
            <a:r>
              <a:rPr lang="en-US"/>
              <a:t>Mini Project - ISE66</a:t>
            </a:r>
          </a:p>
        </p:txBody>
      </p:sp>
      <p:sp>
        <p:nvSpPr>
          <p:cNvPr id="6" name="Slide Number Placeholder 5">
            <a:extLst>
              <a:ext uri="{FF2B5EF4-FFF2-40B4-BE49-F238E27FC236}">
                <a16:creationId xmlns:a16="http://schemas.microsoft.com/office/drawing/2014/main" id="{5C6C8E90-5DFA-4B0C-82F7-C6CB9285D809}"/>
              </a:ext>
            </a:extLst>
          </p:cNvPr>
          <p:cNvSpPr>
            <a:spLocks noGrp="1"/>
          </p:cNvSpPr>
          <p:nvPr>
            <p:ph type="sldNum" sz="quarter" idx="12"/>
          </p:nvPr>
        </p:nvSpPr>
        <p:spPr/>
        <p:txBody>
          <a:bodyPr/>
          <a:lstStyle/>
          <a:p>
            <a:fld id="{3C0F9C3E-79AB-4D1D-AF94-F9B1D785080B}" type="slidenum">
              <a:rPr lang="en-US" smtClean="0"/>
              <a:t>10</a:t>
            </a:fld>
            <a:endParaRPr lang="en-US"/>
          </a:p>
        </p:txBody>
      </p:sp>
    </p:spTree>
    <p:extLst>
      <p:ext uri="{BB962C8B-B14F-4D97-AF65-F5344CB8AC3E}">
        <p14:creationId xmlns:p14="http://schemas.microsoft.com/office/powerpoint/2010/main" val="3145029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Conclusion</a:t>
            </a:r>
          </a:p>
        </p:txBody>
      </p:sp>
      <p:sp>
        <p:nvSpPr>
          <p:cNvPr id="3" name="Content Placeholder 2"/>
          <p:cNvSpPr>
            <a:spLocks noGrp="1"/>
          </p:cNvSpPr>
          <p:nvPr>
            <p:ph idx="1"/>
          </p:nvPr>
        </p:nvSpPr>
        <p:spPr/>
        <p:txBody>
          <a:bodyPr>
            <a:normAutofit lnSpcReduction="10000"/>
          </a:bodyPr>
          <a:lstStyle/>
          <a:p>
            <a:r>
              <a:rPr lang="en-IN" dirty="0">
                <a:latin typeface="Times New Roman" pitchFamily="18" charset="0"/>
                <a:cs typeface="Times New Roman" pitchFamily="18" charset="0"/>
              </a:rPr>
              <a:t>Day by day traffic in major cities is growing , the goal is to develop a software that allows us to analyse the roads and reduce traffic.</a:t>
            </a:r>
          </a:p>
          <a:p>
            <a:r>
              <a:rPr lang="en-IN" dirty="0">
                <a:latin typeface="Times New Roman" pitchFamily="18" charset="0"/>
                <a:cs typeface="Times New Roman" pitchFamily="18" charset="0"/>
              </a:rPr>
              <a:t>As this project keeps a track of  the number of vehicles it can be used in the highway tolls for better management.</a:t>
            </a:r>
          </a:p>
          <a:p>
            <a:r>
              <a:rPr lang="en-US" dirty="0">
                <a:latin typeface="Times New Roman" pitchFamily="18" charset="0"/>
                <a:cs typeface="Times New Roman" pitchFamily="18" charset="0"/>
              </a:rPr>
              <a:t>As this software does not use any hardware , it will be cost efficient and a simple approach for tracking the vehicles.</a:t>
            </a:r>
            <a:endParaRPr lang="en-IN" dirty="0">
              <a:latin typeface="Times New Roman" pitchFamily="18" charset="0"/>
              <a:cs typeface="Times New Roman" pitchFamily="18" charset="0"/>
            </a:endParaRPr>
          </a:p>
          <a:p>
            <a:endParaRPr lang="en-US" dirty="0"/>
          </a:p>
        </p:txBody>
      </p:sp>
      <p:sp>
        <p:nvSpPr>
          <p:cNvPr id="4" name="Date Placeholder 3"/>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References</a:t>
            </a:r>
          </a:p>
        </p:txBody>
      </p:sp>
      <p:sp>
        <p:nvSpPr>
          <p:cNvPr id="3" name="Content Placeholder 2"/>
          <p:cNvSpPr>
            <a:spLocks noGrp="1"/>
          </p:cNvSpPr>
          <p:nvPr>
            <p:ph idx="1"/>
          </p:nvPr>
        </p:nvSpPr>
        <p:spPr/>
        <p:txBody>
          <a:bodyPr>
            <a:normAutofit/>
          </a:bodyPr>
          <a:lstStyle/>
          <a:p>
            <a:r>
              <a:rPr lang="en-US" dirty="0"/>
              <a:t>Real time traffic density measurement-</a:t>
            </a:r>
            <a:r>
              <a:rPr lang="en-US" dirty="0" err="1"/>
              <a:t>Brac</a:t>
            </a:r>
            <a:r>
              <a:rPr lang="en-US" dirty="0"/>
              <a:t> University</a:t>
            </a:r>
          </a:p>
          <a:p>
            <a:r>
              <a:rPr lang="en-US" dirty="0"/>
              <a:t>Stack Overflow-website</a:t>
            </a:r>
          </a:p>
        </p:txBody>
      </p:sp>
      <p:sp>
        <p:nvSpPr>
          <p:cNvPr id="4" name="Date Placeholder 3"/>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13</a:t>
            </a:fld>
            <a:endParaRPr lang="en-US"/>
          </a:p>
        </p:txBody>
      </p:sp>
      <p:sp>
        <p:nvSpPr>
          <p:cNvPr id="7" name="Rectangle 6"/>
          <p:cNvSpPr/>
          <p:nvPr/>
        </p:nvSpPr>
        <p:spPr>
          <a:xfrm>
            <a:off x="2971800" y="1828800"/>
            <a:ext cx="3166829"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Thank you</a:t>
            </a:r>
          </a:p>
        </p:txBody>
      </p:sp>
      <p:sp>
        <p:nvSpPr>
          <p:cNvPr id="8" name="Rectangle 7"/>
          <p:cNvSpPr/>
          <p:nvPr/>
        </p:nvSpPr>
        <p:spPr>
          <a:xfrm>
            <a:off x="2819400" y="3505200"/>
            <a:ext cx="3505200" cy="923330"/>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Queries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p>
            <a:r>
              <a:rPr lang="en-US" dirty="0">
                <a:solidFill>
                  <a:srgbClr val="FF0000"/>
                </a:solidFill>
              </a:rPr>
              <a:t>Existing System</a:t>
            </a:r>
          </a:p>
        </p:txBody>
      </p:sp>
      <p:sp>
        <p:nvSpPr>
          <p:cNvPr id="3" name="Content Placeholder 2"/>
          <p:cNvSpPr>
            <a:spLocks noGrp="1"/>
          </p:cNvSpPr>
          <p:nvPr>
            <p:ph idx="1"/>
          </p:nvPr>
        </p:nvSpPr>
        <p:spPr>
          <a:xfrm>
            <a:off x="457200" y="1295400"/>
            <a:ext cx="8229600" cy="4830763"/>
          </a:xfrm>
        </p:spPr>
        <p:txBody>
          <a:bodyPr/>
          <a:lstStyle/>
          <a:p>
            <a:r>
              <a:rPr lang="en-US" dirty="0"/>
              <a:t>Right now the number of vehicles on road is calculated using a laser light.</a:t>
            </a:r>
          </a:p>
          <a:p>
            <a:r>
              <a:rPr lang="en-US" dirty="0"/>
              <a:t>It is also calculated using sensors such as </a:t>
            </a:r>
            <a:r>
              <a:rPr lang="en-IN" dirty="0"/>
              <a:t>acoustic, ultrasonic, infrared, magnetic inductive sensor.</a:t>
            </a:r>
            <a:r>
              <a:rPr lang="en-US" dirty="0"/>
              <a:t> </a:t>
            </a:r>
          </a:p>
          <a:p>
            <a:r>
              <a:rPr lang="en-IN" dirty="0"/>
              <a:t>Pneumatic Road tube counting, Inductive Loop are two other methods </a:t>
            </a:r>
          </a:p>
          <a:p>
            <a:endParaRPr lang="en-IN" dirty="0"/>
          </a:p>
          <a:p>
            <a:endParaRPr lang="en-IN" dirty="0"/>
          </a:p>
          <a:p>
            <a:endParaRPr lang="en-US" dirty="0"/>
          </a:p>
        </p:txBody>
      </p:sp>
      <p:sp>
        <p:nvSpPr>
          <p:cNvPr id="4" name="Date Placeholder 3"/>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Limitations</a:t>
            </a:r>
          </a:p>
        </p:txBody>
      </p:sp>
      <p:sp>
        <p:nvSpPr>
          <p:cNvPr id="3" name="Content Placeholder 2"/>
          <p:cNvSpPr>
            <a:spLocks noGrp="1"/>
          </p:cNvSpPr>
          <p:nvPr>
            <p:ph idx="1"/>
          </p:nvPr>
        </p:nvSpPr>
        <p:spPr/>
        <p:txBody>
          <a:bodyPr/>
          <a:lstStyle/>
          <a:p>
            <a:r>
              <a:rPr lang="en-US" dirty="0"/>
              <a:t>In almost all the methods the hardware tend to loose their accuracy in the long run.</a:t>
            </a:r>
          </a:p>
          <a:p>
            <a:r>
              <a:rPr lang="en-US" dirty="0"/>
              <a:t>The cost of implementing the previously mentioned methods are very high.</a:t>
            </a:r>
          </a:p>
          <a:p>
            <a:r>
              <a:rPr lang="en-US" dirty="0"/>
              <a:t>High maintenance cost.</a:t>
            </a:r>
          </a:p>
          <a:p>
            <a:r>
              <a:rPr lang="en-US" dirty="0" err="1"/>
              <a:t>Labour</a:t>
            </a:r>
            <a:r>
              <a:rPr lang="en-US" dirty="0"/>
              <a:t> work is also extensive.</a:t>
            </a:r>
          </a:p>
        </p:txBody>
      </p:sp>
      <p:sp>
        <p:nvSpPr>
          <p:cNvPr id="4" name="Date Placeholder 3"/>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15</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Status of the Project</a:t>
            </a:r>
          </a:p>
        </p:txBody>
      </p:sp>
      <p:graphicFrame>
        <p:nvGraphicFramePr>
          <p:cNvPr id="9" name="Content Placeholder 8">
            <a:extLst>
              <a:ext uri="{FF2B5EF4-FFF2-40B4-BE49-F238E27FC236}">
                <a16:creationId xmlns:a16="http://schemas.microsoft.com/office/drawing/2014/main" id="{69AE82A4-23D5-47CF-ACD2-6C925D3CE4C1}"/>
              </a:ext>
            </a:extLst>
          </p:cNvPr>
          <p:cNvGraphicFramePr>
            <a:graphicFrameLocks noGrp="1"/>
          </p:cNvGraphicFramePr>
          <p:nvPr>
            <p:ph idx="1"/>
            <p:extLst>
              <p:ext uri="{D42A27DB-BD31-4B8C-83A1-F6EECF244321}">
                <p14:modId xmlns:p14="http://schemas.microsoft.com/office/powerpoint/2010/main" val="3016178788"/>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4" name="Date Placeholder 3"/>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16</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14400"/>
            <a:ext cx="8229600" cy="5211763"/>
          </a:xfrm>
        </p:spPr>
        <p:txBody>
          <a:bodyPr>
            <a:normAutofit/>
          </a:bodyPr>
          <a:lstStyle/>
          <a:p>
            <a:pPr lvl="0">
              <a:spcBef>
                <a:spcPts val="0"/>
              </a:spcBef>
              <a:buClr>
                <a:schemeClr val="dk1"/>
              </a:buClr>
              <a:buSzPts val="3200"/>
              <a:buFont typeface="Noto Sans Symbols"/>
              <a:buChar char="⮚"/>
            </a:pPr>
            <a:r>
              <a:rPr lang="en-IN" dirty="0"/>
              <a:t>Introduction</a:t>
            </a:r>
          </a:p>
          <a:p>
            <a:pPr lvl="0">
              <a:spcBef>
                <a:spcPts val="640"/>
              </a:spcBef>
              <a:buClr>
                <a:schemeClr val="dk1"/>
              </a:buClr>
              <a:buSzPts val="3200"/>
              <a:buFont typeface="Noto Sans Symbols"/>
              <a:buChar char="⮚"/>
            </a:pPr>
            <a:r>
              <a:rPr lang="en-IN" dirty="0"/>
              <a:t>Problem Definition</a:t>
            </a:r>
          </a:p>
          <a:p>
            <a:pPr lvl="0">
              <a:spcBef>
                <a:spcPts val="640"/>
              </a:spcBef>
              <a:buClr>
                <a:schemeClr val="dk1"/>
              </a:buClr>
              <a:buSzPts val="3200"/>
              <a:buFont typeface="Noto Sans Symbols"/>
              <a:buChar char="⮚"/>
            </a:pPr>
            <a:r>
              <a:rPr lang="en-IN" dirty="0"/>
              <a:t>Proposed system</a:t>
            </a:r>
          </a:p>
          <a:p>
            <a:pPr lvl="0">
              <a:spcBef>
                <a:spcPts val="640"/>
              </a:spcBef>
              <a:buClr>
                <a:schemeClr val="dk1"/>
              </a:buClr>
              <a:buSzPts val="3200"/>
              <a:buFont typeface="Noto Sans Symbols"/>
              <a:buChar char="⮚"/>
            </a:pPr>
            <a:r>
              <a:rPr lang="en-IN" dirty="0"/>
              <a:t>Objectives</a:t>
            </a:r>
          </a:p>
          <a:p>
            <a:pPr lvl="0">
              <a:spcBef>
                <a:spcPts val="640"/>
              </a:spcBef>
              <a:buClr>
                <a:schemeClr val="dk1"/>
              </a:buClr>
              <a:buSzPts val="3200"/>
              <a:buFont typeface="Noto Sans Symbols"/>
              <a:buChar char="⮚"/>
            </a:pPr>
            <a:r>
              <a:rPr lang="en-IN" dirty="0"/>
              <a:t>Design modules</a:t>
            </a:r>
          </a:p>
          <a:p>
            <a:pPr lvl="0">
              <a:spcBef>
                <a:spcPts val="640"/>
              </a:spcBef>
              <a:buClr>
                <a:schemeClr val="dk1"/>
              </a:buClr>
              <a:buSzPts val="3200"/>
              <a:buFont typeface="Noto Sans Symbols"/>
              <a:buChar char="⮚"/>
            </a:pPr>
            <a:r>
              <a:rPr lang="en-IN" dirty="0"/>
              <a:t>Implementation</a:t>
            </a:r>
          </a:p>
          <a:p>
            <a:pPr lvl="0">
              <a:spcBef>
                <a:spcPts val="640"/>
              </a:spcBef>
              <a:buClr>
                <a:schemeClr val="dk1"/>
              </a:buClr>
              <a:buSzPts val="3200"/>
              <a:buFont typeface="Noto Sans Symbols"/>
              <a:buChar char="⮚"/>
            </a:pPr>
            <a:r>
              <a:rPr lang="en-IN" dirty="0"/>
              <a:t>Demonstration of the project</a:t>
            </a:r>
          </a:p>
          <a:p>
            <a:pPr lvl="0">
              <a:spcBef>
                <a:spcPts val="640"/>
              </a:spcBef>
              <a:buClr>
                <a:schemeClr val="dk1"/>
              </a:buClr>
              <a:buSzPts val="3200"/>
              <a:buFont typeface="Noto Sans Symbols"/>
              <a:buChar char="⮚"/>
            </a:pPr>
            <a:r>
              <a:rPr lang="en-IN" dirty="0"/>
              <a:t>Scope for Improvement</a:t>
            </a:r>
          </a:p>
          <a:p>
            <a:pPr lvl="0">
              <a:spcBef>
                <a:spcPts val="640"/>
              </a:spcBef>
              <a:buClr>
                <a:schemeClr val="dk1"/>
              </a:buClr>
              <a:buSzPts val="3200"/>
              <a:buFont typeface="Noto Sans Symbols"/>
              <a:buChar char="⮚"/>
            </a:pPr>
            <a:r>
              <a:rPr lang="en-IN" dirty="0"/>
              <a:t>Conclusion</a:t>
            </a:r>
          </a:p>
          <a:p>
            <a:pPr>
              <a:buFont typeface="Wingdings" pitchFamily="2" charset="2"/>
              <a:buChar char="Ø"/>
            </a:pPr>
            <a:endParaRPr lang="en-US" dirty="0"/>
          </a:p>
          <a:p>
            <a:pPr>
              <a:buFont typeface="Wingdings" pitchFamily="2" charset="2"/>
              <a:buChar char="Ø"/>
            </a:pPr>
            <a:endParaRPr lang="en-US" dirty="0"/>
          </a:p>
          <a:p>
            <a:pPr>
              <a:buFont typeface="Wingdings" pitchFamily="2" charset="2"/>
              <a:buChar char="Ø"/>
            </a:pPr>
            <a:endParaRPr lang="en-US" dirty="0"/>
          </a:p>
        </p:txBody>
      </p:sp>
      <p:sp>
        <p:nvSpPr>
          <p:cNvPr id="4" name="Date Placeholder 3"/>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2</a:t>
            </a:fld>
            <a:endParaRPr lang="en-US"/>
          </a:p>
        </p:txBody>
      </p:sp>
      <p:sp>
        <p:nvSpPr>
          <p:cNvPr id="7" name="Title 1"/>
          <p:cNvSpPr>
            <a:spLocks noGrp="1"/>
          </p:cNvSpPr>
          <p:nvPr>
            <p:ph type="title"/>
          </p:nvPr>
        </p:nvSpPr>
        <p:spPr>
          <a:xfrm>
            <a:off x="457200" y="228600"/>
            <a:ext cx="8229600" cy="563562"/>
          </a:xfrm>
        </p:spPr>
        <p:txBody>
          <a:bodyPr>
            <a:normAutofit fontScale="90000"/>
          </a:bodyPr>
          <a:lstStyle/>
          <a:p>
            <a:r>
              <a:rPr lang="en-US" dirty="0">
                <a:solidFill>
                  <a:srgbClr val="FF0000"/>
                </a:solidFill>
              </a:rPr>
              <a:t>Agenda</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Introduction </a:t>
            </a:r>
          </a:p>
        </p:txBody>
      </p:sp>
      <p:sp>
        <p:nvSpPr>
          <p:cNvPr id="3" name="Content Placeholder 2"/>
          <p:cNvSpPr>
            <a:spLocks noGrp="1"/>
          </p:cNvSpPr>
          <p:nvPr>
            <p:ph idx="1"/>
          </p:nvPr>
        </p:nvSpPr>
        <p:spPr>
          <a:xfrm>
            <a:off x="457200" y="1219200"/>
            <a:ext cx="8229600" cy="4906963"/>
          </a:xfrm>
        </p:spPr>
        <p:txBody>
          <a:bodyPr>
            <a:normAutofit fontScale="85000" lnSpcReduction="10000"/>
          </a:bodyPr>
          <a:lstStyle/>
          <a:p>
            <a:endParaRPr lang="en-IN" dirty="0"/>
          </a:p>
          <a:p>
            <a:r>
              <a:rPr lang="en-IN" dirty="0"/>
              <a:t>In this software , a sample video of a road with moving vehicles is provided and allows the program to count the number vehicles passing across the road.</a:t>
            </a:r>
          </a:p>
          <a:p>
            <a:endParaRPr lang="en-IN" dirty="0"/>
          </a:p>
          <a:p>
            <a:endParaRPr lang="en-IN" dirty="0"/>
          </a:p>
          <a:p>
            <a:r>
              <a:rPr lang="en-IN" dirty="0"/>
              <a:t>Vehicle counting has been developed using OpenCV via image pixel manipulation and calculation.</a:t>
            </a:r>
          </a:p>
          <a:p>
            <a:endParaRPr lang="en-AU" dirty="0"/>
          </a:p>
          <a:p>
            <a:r>
              <a:rPr lang="en-AU" dirty="0"/>
              <a:t>A real time vehicle counting is being developed which is simple and user friendly to keep a track on vehicles.</a:t>
            </a:r>
          </a:p>
          <a:p>
            <a:endParaRPr lang="en-US" dirty="0"/>
          </a:p>
        </p:txBody>
      </p:sp>
      <p:sp>
        <p:nvSpPr>
          <p:cNvPr id="4" name="Date Placeholder 3"/>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Problem Definition</a:t>
            </a:r>
          </a:p>
        </p:txBody>
      </p:sp>
      <p:sp>
        <p:nvSpPr>
          <p:cNvPr id="3" name="Content Placeholder 2"/>
          <p:cNvSpPr>
            <a:spLocks noGrp="1"/>
          </p:cNvSpPr>
          <p:nvPr>
            <p:ph idx="1"/>
          </p:nvPr>
        </p:nvSpPr>
        <p:spPr/>
        <p:txBody>
          <a:bodyPr/>
          <a:lstStyle/>
          <a:p>
            <a:r>
              <a:rPr lang="en-US" dirty="0"/>
              <a:t>To design and implement  a software that counts the number of vehicles moving on a road and obtain the traffic data.</a:t>
            </a:r>
          </a:p>
          <a:p>
            <a:endParaRPr lang="en-US" dirty="0"/>
          </a:p>
          <a:p>
            <a:endParaRPr lang="en-US" dirty="0"/>
          </a:p>
          <a:p>
            <a:endParaRPr lang="en-US" dirty="0"/>
          </a:p>
        </p:txBody>
      </p:sp>
      <p:sp>
        <p:nvSpPr>
          <p:cNvPr id="4" name="Date Placeholder 3"/>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Objectives</a:t>
            </a:r>
          </a:p>
        </p:txBody>
      </p:sp>
      <p:sp>
        <p:nvSpPr>
          <p:cNvPr id="3" name="Content Placeholder 2"/>
          <p:cNvSpPr>
            <a:spLocks noGrp="1"/>
          </p:cNvSpPr>
          <p:nvPr>
            <p:ph idx="1"/>
          </p:nvPr>
        </p:nvSpPr>
        <p:spPr/>
        <p:txBody>
          <a:bodyPr/>
          <a:lstStyle/>
          <a:p>
            <a:r>
              <a:rPr lang="en-US" dirty="0"/>
              <a:t>The main motto of the project is to obtain the count of number of vehicles passing on the road using </a:t>
            </a:r>
            <a:r>
              <a:rPr lang="en-US" dirty="0" err="1"/>
              <a:t>opencv</a:t>
            </a:r>
            <a:r>
              <a:rPr lang="en-US" dirty="0"/>
              <a:t>.</a:t>
            </a:r>
          </a:p>
          <a:p>
            <a:r>
              <a:rPr lang="en-US" dirty="0"/>
              <a:t>To achieve the above objective with minimal expenditure and high accuracy. </a:t>
            </a:r>
          </a:p>
          <a:p>
            <a:endParaRPr lang="en-US" dirty="0"/>
          </a:p>
          <a:p>
            <a:pPr>
              <a:buNone/>
            </a:pPr>
            <a:endParaRPr lang="en-US" dirty="0"/>
          </a:p>
        </p:txBody>
      </p:sp>
      <p:sp>
        <p:nvSpPr>
          <p:cNvPr id="4" name="Date Placeholder 3"/>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p:cNvSpPr>
            <a:spLocks noGrp="1"/>
          </p:cNvSpPr>
          <p:nvPr>
            <p:ph type="ftr" sz="quarter" idx="11"/>
          </p:nvPr>
        </p:nvSpPr>
        <p:spPr/>
        <p:txBody>
          <a:bodyPr/>
          <a:lstStyle/>
          <a:p>
            <a:r>
              <a:rPr lang="en-US"/>
              <a:t>Mini Project - ISE66</a:t>
            </a:r>
          </a:p>
        </p:txBody>
      </p:sp>
      <p:sp>
        <p:nvSpPr>
          <p:cNvPr id="6" name="Slide Number Placeholder 5"/>
          <p:cNvSpPr>
            <a:spLocks noGrp="1"/>
          </p:cNvSpPr>
          <p:nvPr>
            <p:ph type="sldNum" sz="quarter" idx="12"/>
          </p:nvPr>
        </p:nvSpPr>
        <p:spPr/>
        <p:txBody>
          <a:bodyPr/>
          <a:lstStyle/>
          <a:p>
            <a:fld id="{3C0F9C3E-79AB-4D1D-AF94-F9B1D785080B}" type="slidenum">
              <a:rPr lang="en-US" smtClean="0"/>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74631-43FD-4FEA-8387-3F1C44A48698}"/>
              </a:ext>
            </a:extLst>
          </p:cNvPr>
          <p:cNvSpPr>
            <a:spLocks noGrp="1"/>
          </p:cNvSpPr>
          <p:nvPr>
            <p:ph type="title"/>
          </p:nvPr>
        </p:nvSpPr>
        <p:spPr/>
        <p:txBody>
          <a:bodyPr/>
          <a:lstStyle/>
          <a:p>
            <a:r>
              <a:rPr lang="en-US" dirty="0">
                <a:solidFill>
                  <a:srgbClr val="FF0000"/>
                </a:solidFill>
              </a:rPr>
              <a:t>Design Modules</a:t>
            </a:r>
            <a:endParaRPr lang="en-IN" dirty="0"/>
          </a:p>
        </p:txBody>
      </p:sp>
      <p:sp>
        <p:nvSpPr>
          <p:cNvPr id="3" name="Content Placeholder 2">
            <a:extLst>
              <a:ext uri="{FF2B5EF4-FFF2-40B4-BE49-F238E27FC236}">
                <a16:creationId xmlns:a16="http://schemas.microsoft.com/office/drawing/2014/main" id="{14989578-9708-4938-A5F6-B4F4AA6018D0}"/>
              </a:ext>
            </a:extLst>
          </p:cNvPr>
          <p:cNvSpPr>
            <a:spLocks noGrp="1"/>
          </p:cNvSpPr>
          <p:nvPr>
            <p:ph idx="1"/>
          </p:nvPr>
        </p:nvSpPr>
        <p:spPr/>
        <p:txBody>
          <a:bodyPr/>
          <a:lstStyle/>
          <a:p>
            <a:r>
              <a:rPr lang="en-US" dirty="0"/>
              <a:t>Creating a frame: We give the all possible coordinates of all type of vehicles so as to make sure that all the vehicles in a particular video is traced with ease.</a:t>
            </a:r>
            <a:endParaRPr lang="en-IN" dirty="0"/>
          </a:p>
          <a:p>
            <a:r>
              <a:rPr lang="en-US" dirty="0"/>
              <a:t>Accessing the input file: The video footage of any of the road is taken and is saved in the same folder where the program code is saved and the video file is accessed from the code. </a:t>
            </a:r>
            <a:endParaRPr lang="en-IN" dirty="0"/>
          </a:p>
          <a:p>
            <a:endParaRPr lang="en-IN" dirty="0"/>
          </a:p>
          <a:p>
            <a:endParaRPr lang="en-IN" dirty="0"/>
          </a:p>
        </p:txBody>
      </p:sp>
      <p:sp>
        <p:nvSpPr>
          <p:cNvPr id="4" name="Date Placeholder 3">
            <a:extLst>
              <a:ext uri="{FF2B5EF4-FFF2-40B4-BE49-F238E27FC236}">
                <a16:creationId xmlns:a16="http://schemas.microsoft.com/office/drawing/2014/main" id="{D120A82B-9E12-493A-AE1C-B1673DCDA178}"/>
              </a:ext>
            </a:extLst>
          </p:cNvPr>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a:extLst>
              <a:ext uri="{FF2B5EF4-FFF2-40B4-BE49-F238E27FC236}">
                <a16:creationId xmlns:a16="http://schemas.microsoft.com/office/drawing/2014/main" id="{B95759AA-B298-427F-B1E6-61138DF1B569}"/>
              </a:ext>
            </a:extLst>
          </p:cNvPr>
          <p:cNvSpPr>
            <a:spLocks noGrp="1"/>
          </p:cNvSpPr>
          <p:nvPr>
            <p:ph type="ftr" sz="quarter" idx="11"/>
          </p:nvPr>
        </p:nvSpPr>
        <p:spPr/>
        <p:txBody>
          <a:bodyPr/>
          <a:lstStyle/>
          <a:p>
            <a:r>
              <a:rPr lang="en-US"/>
              <a:t>Mini Project - ISE66</a:t>
            </a:r>
          </a:p>
        </p:txBody>
      </p:sp>
      <p:sp>
        <p:nvSpPr>
          <p:cNvPr id="6" name="Slide Number Placeholder 5">
            <a:extLst>
              <a:ext uri="{FF2B5EF4-FFF2-40B4-BE49-F238E27FC236}">
                <a16:creationId xmlns:a16="http://schemas.microsoft.com/office/drawing/2014/main" id="{1C1AD13B-7AEC-4CB1-B96F-B66674198255}"/>
              </a:ext>
            </a:extLst>
          </p:cNvPr>
          <p:cNvSpPr>
            <a:spLocks noGrp="1"/>
          </p:cNvSpPr>
          <p:nvPr>
            <p:ph type="sldNum" sz="quarter" idx="12"/>
          </p:nvPr>
        </p:nvSpPr>
        <p:spPr/>
        <p:txBody>
          <a:bodyPr/>
          <a:lstStyle/>
          <a:p>
            <a:fld id="{3C0F9C3E-79AB-4D1D-AF94-F9B1D785080B}" type="slidenum">
              <a:rPr lang="en-US" smtClean="0"/>
              <a:t>6</a:t>
            </a:fld>
            <a:endParaRPr lang="en-US"/>
          </a:p>
        </p:txBody>
      </p:sp>
    </p:spTree>
    <p:extLst>
      <p:ext uri="{BB962C8B-B14F-4D97-AF65-F5344CB8AC3E}">
        <p14:creationId xmlns:p14="http://schemas.microsoft.com/office/powerpoint/2010/main" val="9322040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663294-5282-4926-877F-936EF4415CBA}"/>
              </a:ext>
            </a:extLst>
          </p:cNvPr>
          <p:cNvSpPr>
            <a:spLocks noGrp="1"/>
          </p:cNvSpPr>
          <p:nvPr>
            <p:ph idx="1"/>
          </p:nvPr>
        </p:nvSpPr>
        <p:spPr>
          <a:xfrm>
            <a:off x="381000" y="533400"/>
            <a:ext cx="8305800" cy="5592763"/>
          </a:xfrm>
        </p:spPr>
        <p:txBody>
          <a:bodyPr/>
          <a:lstStyle/>
          <a:p>
            <a:r>
              <a:rPr lang="en-US" dirty="0"/>
              <a:t>Recognizing the vehicles: The vehicles passing on either side of  the road is recognized based on the frame that is created.</a:t>
            </a:r>
            <a:endParaRPr lang="en-IN" dirty="0"/>
          </a:p>
          <a:p>
            <a:endParaRPr lang="en-US" dirty="0"/>
          </a:p>
          <a:p>
            <a:r>
              <a:rPr lang="en-US" dirty="0"/>
              <a:t>Counting the vehicles:</a:t>
            </a:r>
            <a:r>
              <a:rPr lang="en-IN" dirty="0"/>
              <a:t> </a:t>
            </a:r>
            <a:r>
              <a:rPr lang="en-US" dirty="0"/>
              <a:t>The number of vehicles passing on either side of the road is calculated separately for analyzing the traffic</a:t>
            </a:r>
            <a:endParaRPr lang="en-IN" dirty="0"/>
          </a:p>
        </p:txBody>
      </p:sp>
      <p:sp>
        <p:nvSpPr>
          <p:cNvPr id="4" name="Date Placeholder 3">
            <a:extLst>
              <a:ext uri="{FF2B5EF4-FFF2-40B4-BE49-F238E27FC236}">
                <a16:creationId xmlns:a16="http://schemas.microsoft.com/office/drawing/2014/main" id="{61884BE9-CFE4-4CBC-B27C-E89A49DC240B}"/>
              </a:ext>
            </a:extLst>
          </p:cNvPr>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a:extLst>
              <a:ext uri="{FF2B5EF4-FFF2-40B4-BE49-F238E27FC236}">
                <a16:creationId xmlns:a16="http://schemas.microsoft.com/office/drawing/2014/main" id="{6BCAE967-6D61-42B4-9860-40F5C4580E09}"/>
              </a:ext>
            </a:extLst>
          </p:cNvPr>
          <p:cNvSpPr>
            <a:spLocks noGrp="1"/>
          </p:cNvSpPr>
          <p:nvPr>
            <p:ph type="ftr" sz="quarter" idx="11"/>
          </p:nvPr>
        </p:nvSpPr>
        <p:spPr/>
        <p:txBody>
          <a:bodyPr/>
          <a:lstStyle/>
          <a:p>
            <a:r>
              <a:rPr lang="en-US"/>
              <a:t>Mini Project - ISE66</a:t>
            </a:r>
          </a:p>
        </p:txBody>
      </p:sp>
      <p:sp>
        <p:nvSpPr>
          <p:cNvPr id="6" name="Slide Number Placeholder 5">
            <a:extLst>
              <a:ext uri="{FF2B5EF4-FFF2-40B4-BE49-F238E27FC236}">
                <a16:creationId xmlns:a16="http://schemas.microsoft.com/office/drawing/2014/main" id="{F05642E4-365C-4023-9592-C899111A85F2}"/>
              </a:ext>
            </a:extLst>
          </p:cNvPr>
          <p:cNvSpPr>
            <a:spLocks noGrp="1"/>
          </p:cNvSpPr>
          <p:nvPr>
            <p:ph type="sldNum" sz="quarter" idx="12"/>
          </p:nvPr>
        </p:nvSpPr>
        <p:spPr/>
        <p:txBody>
          <a:bodyPr/>
          <a:lstStyle/>
          <a:p>
            <a:fld id="{3C0F9C3E-79AB-4D1D-AF94-F9B1D785080B}" type="slidenum">
              <a:rPr lang="en-US" smtClean="0"/>
              <a:t>7</a:t>
            </a:fld>
            <a:endParaRPr lang="en-US"/>
          </a:p>
        </p:txBody>
      </p:sp>
    </p:spTree>
    <p:extLst>
      <p:ext uri="{BB962C8B-B14F-4D97-AF65-F5344CB8AC3E}">
        <p14:creationId xmlns:p14="http://schemas.microsoft.com/office/powerpoint/2010/main" val="26626892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29EF5-006C-4AEB-98CD-9C182BC3490C}"/>
              </a:ext>
            </a:extLst>
          </p:cNvPr>
          <p:cNvSpPr>
            <a:spLocks noGrp="1"/>
          </p:cNvSpPr>
          <p:nvPr>
            <p:ph type="title"/>
          </p:nvPr>
        </p:nvSpPr>
        <p:spPr/>
        <p:txBody>
          <a:bodyPr/>
          <a:lstStyle/>
          <a:p>
            <a:r>
              <a:rPr lang="en-US" dirty="0">
                <a:solidFill>
                  <a:srgbClr val="FF0000"/>
                </a:solidFill>
              </a:rPr>
              <a:t>Implementations</a:t>
            </a:r>
            <a:endParaRPr lang="en-IN" dirty="0"/>
          </a:p>
        </p:txBody>
      </p:sp>
      <p:sp>
        <p:nvSpPr>
          <p:cNvPr id="4" name="Date Placeholder 3">
            <a:extLst>
              <a:ext uri="{FF2B5EF4-FFF2-40B4-BE49-F238E27FC236}">
                <a16:creationId xmlns:a16="http://schemas.microsoft.com/office/drawing/2014/main" id="{F9E724BE-5FB9-471A-9912-A2247A137766}"/>
              </a:ext>
            </a:extLst>
          </p:cNvPr>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a:extLst>
              <a:ext uri="{FF2B5EF4-FFF2-40B4-BE49-F238E27FC236}">
                <a16:creationId xmlns:a16="http://schemas.microsoft.com/office/drawing/2014/main" id="{6B5F7313-A51C-43F6-9CA4-F3AB53A53C6C}"/>
              </a:ext>
            </a:extLst>
          </p:cNvPr>
          <p:cNvSpPr>
            <a:spLocks noGrp="1"/>
          </p:cNvSpPr>
          <p:nvPr>
            <p:ph type="ftr" sz="quarter" idx="11"/>
          </p:nvPr>
        </p:nvSpPr>
        <p:spPr/>
        <p:txBody>
          <a:bodyPr/>
          <a:lstStyle/>
          <a:p>
            <a:r>
              <a:rPr lang="en-US"/>
              <a:t>Mini Project - ISE66</a:t>
            </a:r>
          </a:p>
        </p:txBody>
      </p:sp>
      <p:sp>
        <p:nvSpPr>
          <p:cNvPr id="6" name="Slide Number Placeholder 5">
            <a:extLst>
              <a:ext uri="{FF2B5EF4-FFF2-40B4-BE49-F238E27FC236}">
                <a16:creationId xmlns:a16="http://schemas.microsoft.com/office/drawing/2014/main" id="{C4655D78-BB96-4424-83C0-C9B564CBD5AB}"/>
              </a:ext>
            </a:extLst>
          </p:cNvPr>
          <p:cNvSpPr>
            <a:spLocks noGrp="1"/>
          </p:cNvSpPr>
          <p:nvPr>
            <p:ph type="sldNum" sz="quarter" idx="12"/>
          </p:nvPr>
        </p:nvSpPr>
        <p:spPr/>
        <p:txBody>
          <a:bodyPr/>
          <a:lstStyle/>
          <a:p>
            <a:fld id="{3C0F9C3E-79AB-4D1D-AF94-F9B1D785080B}" type="slidenum">
              <a:rPr lang="en-US" smtClean="0"/>
              <a:t>8</a:t>
            </a:fld>
            <a:endParaRPr lang="en-US"/>
          </a:p>
        </p:txBody>
      </p:sp>
      <p:pic>
        <p:nvPicPr>
          <p:cNvPr id="8" name="Picture 7">
            <a:extLst>
              <a:ext uri="{FF2B5EF4-FFF2-40B4-BE49-F238E27FC236}">
                <a16:creationId xmlns:a16="http://schemas.microsoft.com/office/drawing/2014/main" id="{4A07A17A-315E-4022-84BB-B5B9D1C581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371600"/>
            <a:ext cx="7086600" cy="5018026"/>
          </a:xfrm>
          <a:prstGeom prst="rect">
            <a:avLst/>
          </a:prstGeom>
        </p:spPr>
      </p:pic>
    </p:spTree>
    <p:extLst>
      <p:ext uri="{BB962C8B-B14F-4D97-AF65-F5344CB8AC3E}">
        <p14:creationId xmlns:p14="http://schemas.microsoft.com/office/powerpoint/2010/main" val="3105891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22BB1-3448-4D2F-BC0C-CEE52BC277F2}"/>
              </a:ext>
            </a:extLst>
          </p:cNvPr>
          <p:cNvSpPr>
            <a:spLocks noGrp="1"/>
          </p:cNvSpPr>
          <p:nvPr>
            <p:ph type="title"/>
          </p:nvPr>
        </p:nvSpPr>
        <p:spPr/>
        <p:txBody>
          <a:bodyPr/>
          <a:lstStyle/>
          <a:p>
            <a:r>
              <a:rPr lang="en-US" dirty="0">
                <a:solidFill>
                  <a:srgbClr val="FF0000"/>
                </a:solidFill>
              </a:rPr>
              <a:t>Demonstration</a:t>
            </a:r>
            <a:endParaRPr lang="en-IN" dirty="0"/>
          </a:p>
        </p:txBody>
      </p:sp>
      <p:sp>
        <p:nvSpPr>
          <p:cNvPr id="4" name="Date Placeholder 3">
            <a:extLst>
              <a:ext uri="{FF2B5EF4-FFF2-40B4-BE49-F238E27FC236}">
                <a16:creationId xmlns:a16="http://schemas.microsoft.com/office/drawing/2014/main" id="{B66641E8-08DF-4EEF-BE41-89B945DB0598}"/>
              </a:ext>
            </a:extLst>
          </p:cNvPr>
          <p:cNvSpPr>
            <a:spLocks noGrp="1"/>
          </p:cNvSpPr>
          <p:nvPr>
            <p:ph type="dt" sz="half" idx="10"/>
          </p:nvPr>
        </p:nvSpPr>
        <p:spPr/>
        <p:txBody>
          <a:bodyPr/>
          <a:lstStyle/>
          <a:p>
            <a:fld id="{6DE85827-1C37-4695-8ADE-A7F68AF0EBC3}" type="datetime1">
              <a:rPr lang="en-US" smtClean="0"/>
              <a:t>5/6/2019</a:t>
            </a:fld>
            <a:endParaRPr lang="en-US"/>
          </a:p>
        </p:txBody>
      </p:sp>
      <p:sp>
        <p:nvSpPr>
          <p:cNvPr id="5" name="Footer Placeholder 4">
            <a:extLst>
              <a:ext uri="{FF2B5EF4-FFF2-40B4-BE49-F238E27FC236}">
                <a16:creationId xmlns:a16="http://schemas.microsoft.com/office/drawing/2014/main" id="{5E417C7E-627A-4BCC-B975-BBD3C87A6C0C}"/>
              </a:ext>
            </a:extLst>
          </p:cNvPr>
          <p:cNvSpPr>
            <a:spLocks noGrp="1"/>
          </p:cNvSpPr>
          <p:nvPr>
            <p:ph type="ftr" sz="quarter" idx="11"/>
          </p:nvPr>
        </p:nvSpPr>
        <p:spPr/>
        <p:txBody>
          <a:bodyPr/>
          <a:lstStyle/>
          <a:p>
            <a:r>
              <a:rPr lang="en-US"/>
              <a:t>Mini Project - ISE66</a:t>
            </a:r>
          </a:p>
        </p:txBody>
      </p:sp>
      <p:sp>
        <p:nvSpPr>
          <p:cNvPr id="6" name="Slide Number Placeholder 5">
            <a:extLst>
              <a:ext uri="{FF2B5EF4-FFF2-40B4-BE49-F238E27FC236}">
                <a16:creationId xmlns:a16="http://schemas.microsoft.com/office/drawing/2014/main" id="{D19C9CEE-9075-4735-A915-A5F7E12B90CB}"/>
              </a:ext>
            </a:extLst>
          </p:cNvPr>
          <p:cNvSpPr>
            <a:spLocks noGrp="1"/>
          </p:cNvSpPr>
          <p:nvPr>
            <p:ph type="sldNum" sz="quarter" idx="12"/>
          </p:nvPr>
        </p:nvSpPr>
        <p:spPr/>
        <p:txBody>
          <a:bodyPr/>
          <a:lstStyle/>
          <a:p>
            <a:fld id="{3C0F9C3E-79AB-4D1D-AF94-F9B1D785080B}" type="slidenum">
              <a:rPr lang="en-US" smtClean="0"/>
              <a:t>9</a:t>
            </a:fld>
            <a:endParaRPr lang="en-US"/>
          </a:p>
        </p:txBody>
      </p:sp>
      <p:pic>
        <p:nvPicPr>
          <p:cNvPr id="7" name="Picture 2" descr="https://user-images.githubusercontent.com/22610163/30249200-efa2b594-963f-11e7-8c3e-b378cbf49101.gif">
            <a:extLst>
              <a:ext uri="{FF2B5EF4-FFF2-40B4-BE49-F238E27FC236}">
                <a16:creationId xmlns:a16="http://schemas.microsoft.com/office/drawing/2014/main" id="{392B9FB6-80A8-4834-8F17-FC59339456F7}"/>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990600" y="1879135"/>
            <a:ext cx="6963508" cy="2997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37229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569</Words>
  <Application>Microsoft Office PowerPoint</Application>
  <PresentationFormat>On-screen Show (4:3)</PresentationFormat>
  <Paragraphs>112</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Noto Sans Symbols</vt:lpstr>
      <vt:lpstr>Times New Roman</vt:lpstr>
      <vt:lpstr>Wingdings</vt:lpstr>
      <vt:lpstr>Office Theme</vt:lpstr>
      <vt:lpstr>DEPARTMENT OF INFORMATION SCIENCE &amp; ENGINEERING</vt:lpstr>
      <vt:lpstr>Agenda</vt:lpstr>
      <vt:lpstr>Introduction </vt:lpstr>
      <vt:lpstr>Problem Definition</vt:lpstr>
      <vt:lpstr>Objectives</vt:lpstr>
      <vt:lpstr>Design Modules</vt:lpstr>
      <vt:lpstr>PowerPoint Presentation</vt:lpstr>
      <vt:lpstr>Implementations</vt:lpstr>
      <vt:lpstr>Demonstration</vt:lpstr>
      <vt:lpstr>Scope for Improvement </vt:lpstr>
      <vt:lpstr>Conclusion</vt:lpstr>
      <vt:lpstr>References</vt:lpstr>
      <vt:lpstr>PowerPoint Presentation</vt:lpstr>
      <vt:lpstr>Existing System</vt:lpstr>
      <vt:lpstr>Limitations</vt:lpstr>
      <vt:lpstr>Status of the Project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INFORMATION SCIENCE &amp; ENGINEERING</dc:title>
  <dc:creator>GANGADHAR</dc:creator>
  <cp:lastModifiedBy>Swaraj K S</cp:lastModifiedBy>
  <cp:revision>29</cp:revision>
  <dcterms:created xsi:type="dcterms:W3CDTF">2019-03-07T05:34:07Z</dcterms:created>
  <dcterms:modified xsi:type="dcterms:W3CDTF">2019-05-05T19:49:03Z</dcterms:modified>
</cp:coreProperties>
</file>

<file path=docProps/thumbnail.jpeg>
</file>